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6" r:id="rId2"/>
    <p:sldId id="257" r:id="rId3"/>
    <p:sldId id="258" r:id="rId4"/>
    <p:sldId id="259" r:id="rId5"/>
    <p:sldId id="264" r:id="rId6"/>
    <p:sldId id="260" r:id="rId7"/>
    <p:sldId id="261" r:id="rId8"/>
    <p:sldId id="262" r:id="rId9"/>
    <p:sldId id="263" r:id="rId10"/>
    <p:sldId id="265" r:id="rId11"/>
    <p:sldId id="267" r:id="rId12"/>
    <p:sldId id="266"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5"/>
  </p:normalViewPr>
  <p:slideViewPr>
    <p:cSldViewPr>
      <p:cViewPr varScale="1">
        <p:scale>
          <a:sx n="105" d="100"/>
          <a:sy n="105" d="100"/>
        </p:scale>
        <p:origin x="184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63EA5C-0433-4D19-83B4-EACE177D5CDA}" type="datetimeFigureOut">
              <a:rPr lang="en-US" smtClean="0"/>
              <a:t>3/5/20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DA45E0-36B4-4187-BF05-D9E7ACE5DAC2}" type="slidenum">
              <a:rPr lang="en-US" smtClean="0"/>
              <a:t>‹#›</a:t>
            </a:fld>
            <a:endParaRPr lang="en-US"/>
          </a:p>
        </p:txBody>
      </p:sp>
    </p:spTree>
    <p:extLst>
      <p:ext uri="{BB962C8B-B14F-4D97-AF65-F5344CB8AC3E}">
        <p14:creationId xmlns:p14="http://schemas.microsoft.com/office/powerpoint/2010/main" val="744562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DA45E0-36B4-4187-BF05-D9E7ACE5DAC2}" type="slidenum">
              <a:rPr lang="en-US" smtClean="0"/>
              <a:t>2</a:t>
            </a:fld>
            <a:endParaRPr lang="en-US"/>
          </a:p>
        </p:txBody>
      </p:sp>
    </p:spTree>
    <p:extLst>
      <p:ext uri="{BB962C8B-B14F-4D97-AF65-F5344CB8AC3E}">
        <p14:creationId xmlns:p14="http://schemas.microsoft.com/office/powerpoint/2010/main" val="3511639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F8D39F4F-F394-48F0-B832-E747535A20B5}" type="datetimeFigureOut">
              <a:rPr lang="en-US" smtClean="0"/>
              <a:t>3/5/20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53F1DA7-4E3C-4C4F-B273-FCC6B7B1DFEE}"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F8D39F4F-F394-48F0-B832-E747535A20B5}" type="datetimeFigureOut">
              <a:rPr lang="en-US" smtClean="0"/>
              <a:t>3/5/20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F53F1DA7-4E3C-4C4F-B273-FCC6B7B1DFEE}"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8D39F4F-F394-48F0-B832-E747535A20B5}" type="datetimeFigureOut">
              <a:rPr lang="en-US" smtClean="0"/>
              <a:t>3/5/20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53F1DA7-4E3C-4C4F-B273-FCC6B7B1DFEE}"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F8D39F4F-F394-48F0-B832-E747535A20B5}" type="datetimeFigureOut">
              <a:rPr lang="en-US" smtClean="0"/>
              <a:t>3/5/20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3F1DA7-4E3C-4C4F-B273-FCC6B7B1DFEE}"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F8D39F4F-F394-48F0-B832-E747535A20B5}" type="datetimeFigureOut">
              <a:rPr lang="en-US" smtClean="0"/>
              <a:t>3/5/20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F53F1DA7-4E3C-4C4F-B273-FCC6B7B1DFEE}" type="slidenum">
              <a:rPr lang="en-US" smtClean="0"/>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8D39F4F-F394-48F0-B832-E747535A20B5}" type="datetimeFigureOut">
              <a:rPr lang="en-US" smtClean="0"/>
              <a:t>3/5/20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F53F1DA7-4E3C-4C4F-B273-FCC6B7B1DFE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8D39F4F-F394-48F0-B832-E747535A20B5}" type="datetimeFigureOut">
              <a:rPr lang="en-US" smtClean="0"/>
              <a:t>3/5/20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53F1DA7-4E3C-4C4F-B273-FCC6B7B1DFE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53F1DA7-4E3C-4C4F-B273-FCC6B7B1DFEE}"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8D39F4F-F394-48F0-B832-E747535A20B5}" type="datetimeFigureOut">
              <a:rPr lang="en-US" smtClean="0"/>
              <a:t>3/5/20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F53F1DA7-4E3C-4C4F-B273-FCC6B7B1DFEE}"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8D39F4F-F394-48F0-B832-E747535A20B5}" type="datetimeFigureOut">
              <a:rPr lang="en-US" smtClean="0"/>
              <a:t>3/5/20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D39F4F-F394-48F0-B832-E747535A20B5}" type="datetimeFigureOut">
              <a:rPr lang="en-US" smtClean="0"/>
              <a:t>3/5/20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3F1DA7-4E3C-4C4F-B273-FCC6B7B1DFE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F53F1DA7-4E3C-4C4F-B273-FCC6B7B1DFEE}"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D39F4F-F394-48F0-B832-E747535A20B5}" type="datetimeFigureOut">
              <a:rPr lang="en-US" smtClean="0"/>
              <a:t>3/5/20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8D39F4F-F394-48F0-B832-E747535A20B5}" type="datetimeFigureOut">
              <a:rPr lang="en-US" smtClean="0"/>
              <a:t>3/5/20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53F1DA7-4E3C-4C4F-B273-FCC6B7B1DFEE}"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name</a:t>
            </a:r>
          </a:p>
          <a:p>
            <a:r>
              <a:rPr lang="en-US" dirty="0"/>
              <a:t>Name of university</a:t>
            </a:r>
          </a:p>
        </p:txBody>
      </p:sp>
      <p:sp>
        <p:nvSpPr>
          <p:cNvPr id="2" name="Title 1"/>
          <p:cNvSpPr>
            <a:spLocks noGrp="1"/>
          </p:cNvSpPr>
          <p:nvPr>
            <p:ph type="ctrTitle"/>
          </p:nvPr>
        </p:nvSpPr>
        <p:spPr/>
        <p:txBody>
          <a:bodyPr>
            <a:normAutofit fontScale="90000"/>
          </a:bodyPr>
          <a:lstStyle/>
          <a:p>
            <a:r>
              <a:rPr lang="en-US" dirty="0"/>
              <a:t>The Challenges of Managing Inmates with Personality Disorders</a:t>
            </a:r>
            <a:br>
              <a:rPr lang="en-US" dirty="0"/>
            </a:br>
            <a:endParaRPr lang="en-US" dirty="0"/>
          </a:p>
        </p:txBody>
      </p:sp>
    </p:spTree>
    <p:extLst>
      <p:ext uri="{BB962C8B-B14F-4D97-AF65-F5344CB8AC3E}">
        <p14:creationId xmlns:p14="http://schemas.microsoft.com/office/powerpoint/2010/main" val="1938992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Introduction</a:t>
            </a:r>
            <a:endParaRPr lang="en-US" dirty="0"/>
          </a:p>
        </p:txBody>
      </p:sp>
      <p:sp>
        <p:nvSpPr>
          <p:cNvPr id="3" name="Content Placeholder 2"/>
          <p:cNvSpPr>
            <a:spLocks noGrp="1"/>
          </p:cNvSpPr>
          <p:nvPr>
            <p:ph sz="quarter" idx="1"/>
          </p:nvPr>
        </p:nvSpPr>
        <p:spPr/>
        <p:txBody>
          <a:bodyPr>
            <a:normAutofit/>
          </a:bodyPr>
          <a:lstStyle/>
          <a:p>
            <a:endParaRPr lang="en-US" sz="1600" dirty="0"/>
          </a:p>
          <a:p>
            <a:endParaRPr lang="en-US" sz="1600" dirty="0"/>
          </a:p>
          <a:p>
            <a:r>
              <a:rPr lang="en-US" sz="1600" dirty="0"/>
              <a:t>The prison environment is one of the most challenging in the world. </a:t>
            </a:r>
          </a:p>
          <a:p>
            <a:endParaRPr lang="en-US" sz="1600" dirty="0"/>
          </a:p>
          <a:p>
            <a:r>
              <a:rPr lang="en-US" sz="1600" dirty="0"/>
              <a:t>Individuals would cause a lot of problems to the people mandated with keeping them in check. </a:t>
            </a:r>
          </a:p>
          <a:p>
            <a:endParaRPr lang="en-US" sz="1600" dirty="0"/>
          </a:p>
          <a:p>
            <a:r>
              <a:rPr lang="en-US" sz="1600" dirty="0"/>
              <a:t>The issue is further complicated by the high prevalence of mental disorders amongst the prison population. </a:t>
            </a:r>
          </a:p>
          <a:p>
            <a:endParaRPr lang="en-US" sz="1600" dirty="0"/>
          </a:p>
          <a:p>
            <a:r>
              <a:rPr lang="en-US" sz="1600" dirty="0"/>
              <a:t>Conducted surveys prove that personality disorder among incarcerated individuals is a critical challenge when it comes to the effective administration of prisons. </a:t>
            </a:r>
          </a:p>
          <a:p>
            <a:endParaRPr lang="en-US" sz="1600" dirty="0"/>
          </a:p>
          <a:p>
            <a:r>
              <a:rPr lang="en-US" sz="1600" dirty="0"/>
              <a:t>Further look at the problems associated with managing inmates with personality disorders.</a:t>
            </a:r>
          </a:p>
          <a:p>
            <a:endParaRPr lang="en-US" sz="1600" dirty="0"/>
          </a:p>
        </p:txBody>
      </p:sp>
    </p:spTree>
    <p:extLst>
      <p:ext uri="{BB962C8B-B14F-4D97-AF65-F5344CB8AC3E}">
        <p14:creationId xmlns:p14="http://schemas.microsoft.com/office/powerpoint/2010/main" val="1014687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Challenges</a:t>
            </a:r>
            <a:endParaRPr lang="en-US" dirty="0"/>
          </a:p>
        </p:txBody>
      </p:sp>
      <p:sp>
        <p:nvSpPr>
          <p:cNvPr id="3" name="Content Placeholder 2"/>
          <p:cNvSpPr>
            <a:spLocks noGrp="1"/>
          </p:cNvSpPr>
          <p:nvPr>
            <p:ph sz="quarter" idx="1"/>
          </p:nvPr>
        </p:nvSpPr>
        <p:spPr/>
        <p:txBody>
          <a:bodyPr/>
          <a:lstStyle/>
          <a:p>
            <a:endParaRPr lang="en-US" sz="1600" dirty="0"/>
          </a:p>
          <a:p>
            <a:endParaRPr lang="en-US" sz="1600" dirty="0"/>
          </a:p>
          <a:p>
            <a:r>
              <a:rPr lang="en-US" sz="1600" dirty="0"/>
              <a:t>One of the issues associated with prisoners with personality disorders is the cost of their treatment</a:t>
            </a:r>
            <a:r>
              <a:rPr lang="en-US" dirty="0"/>
              <a:t>. </a:t>
            </a:r>
          </a:p>
          <a:p>
            <a:endParaRPr lang="en-US" sz="1600" dirty="0"/>
          </a:p>
          <a:p>
            <a:r>
              <a:rPr lang="en-US" sz="1600" dirty="0"/>
              <a:t>Another challenge that prison administrators may face from prisoners with personality disorders is their anti-social behavior. </a:t>
            </a:r>
          </a:p>
          <a:p>
            <a:endParaRPr lang="en-US" sz="1600" dirty="0"/>
          </a:p>
          <a:p>
            <a:r>
              <a:rPr lang="en-US" sz="1600" dirty="0"/>
              <a:t>Drugs and substance abuse </a:t>
            </a:r>
          </a:p>
          <a:p>
            <a:endParaRPr lang="en-US" sz="1600" dirty="0"/>
          </a:p>
          <a:p>
            <a:r>
              <a:rPr lang="en-US" sz="1600" dirty="0"/>
              <a:t>Treating  incarcerated individuals with personality disorders as criminals or like mentally challenged persons. </a:t>
            </a:r>
          </a:p>
          <a:p>
            <a:endParaRPr lang="en-US" sz="1600" dirty="0"/>
          </a:p>
          <a:p>
            <a:r>
              <a:rPr lang="en-US" sz="1600" dirty="0"/>
              <a:t>Identification of inmates who suffer from personality disorders.</a:t>
            </a:r>
          </a:p>
        </p:txBody>
      </p:sp>
    </p:spTree>
    <p:extLst>
      <p:ext uri="{BB962C8B-B14F-4D97-AF65-F5344CB8AC3E}">
        <p14:creationId xmlns:p14="http://schemas.microsoft.com/office/powerpoint/2010/main" val="3244625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Cost of their treatment</a:t>
            </a:r>
            <a:endParaRPr lang="en-US" b="1" dirty="0"/>
          </a:p>
        </p:txBody>
      </p:sp>
      <p:sp>
        <p:nvSpPr>
          <p:cNvPr id="7" name="Content Placeholder 2"/>
          <p:cNvSpPr>
            <a:spLocks noGrp="1"/>
          </p:cNvSpPr>
          <p:nvPr>
            <p:ph sz="quarter" idx="1"/>
          </p:nvPr>
        </p:nvSpPr>
        <p:spPr>
          <a:xfrm>
            <a:off x="301752" y="1527048"/>
            <a:ext cx="8503920" cy="4572000"/>
          </a:xfrm>
        </p:spPr>
        <p:txBody>
          <a:bodyPr/>
          <a:lstStyle/>
          <a:p>
            <a:endParaRPr lang="en-US" sz="1600" dirty="0"/>
          </a:p>
          <a:p>
            <a:endParaRPr lang="en-US" sz="1600" dirty="0"/>
          </a:p>
          <a:p>
            <a:endParaRPr lang="en-US" sz="1600" dirty="0"/>
          </a:p>
          <a:p>
            <a:r>
              <a:rPr lang="en-US" sz="1600" dirty="0"/>
              <a:t>Facilities operate as businesses aiming to make a profit at the end of the financial period.</a:t>
            </a:r>
          </a:p>
          <a:p>
            <a:endParaRPr lang="en-US" sz="1600" dirty="0"/>
          </a:p>
          <a:p>
            <a:r>
              <a:rPr lang="en-US" sz="1600" dirty="0"/>
              <a:t>It necessary to have an in-house psychiatrist or other mental health professionals.</a:t>
            </a:r>
          </a:p>
          <a:p>
            <a:endParaRPr lang="en-US" sz="1600" dirty="0"/>
          </a:p>
          <a:p>
            <a:r>
              <a:rPr lang="en-US" sz="1600" dirty="0"/>
              <a:t>Inmates for treatment outside their facilities.</a:t>
            </a:r>
          </a:p>
          <a:p>
            <a:endParaRPr lang="en-US" sz="1600" dirty="0"/>
          </a:p>
          <a:p>
            <a:r>
              <a:rPr lang="en-US" sz="1600" dirty="0"/>
              <a:t>Costs of such transfers and the risk of the inmates in question breaking out of jail during the exercise. </a:t>
            </a:r>
          </a:p>
        </p:txBody>
      </p:sp>
    </p:spTree>
    <p:extLst>
      <p:ext uri="{BB962C8B-B14F-4D97-AF65-F5344CB8AC3E}">
        <p14:creationId xmlns:p14="http://schemas.microsoft.com/office/powerpoint/2010/main" val="3844747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Cost of their treatment </a:t>
            </a:r>
            <a:r>
              <a:rPr lang="en-US" b="1" dirty="0" err="1"/>
              <a:t>Con’t</a:t>
            </a:r>
            <a:r>
              <a:rPr lang="en-US" b="1" dirty="0"/>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133600"/>
            <a:ext cx="2803525" cy="2508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52400" y="5410200"/>
            <a:ext cx="8839200" cy="646331"/>
          </a:xfrm>
          <a:prstGeom prst="rect">
            <a:avLst/>
          </a:prstGeom>
        </p:spPr>
        <p:txBody>
          <a:bodyPr wrap="square">
            <a:spAutoFit/>
          </a:bodyPr>
          <a:lstStyle/>
          <a:p>
            <a:r>
              <a:rPr lang="en-US" i="1" dirty="0"/>
              <a:t>Figure 1: Psychiatric Assessment of an Inmate </a:t>
            </a:r>
            <a:r>
              <a:rPr lang="en-US" dirty="0"/>
              <a:t>(Source: https://www.apr.org/post/ohios-top-prison-psychiatrist-testifies-prison-health-trial)</a:t>
            </a:r>
          </a:p>
        </p:txBody>
      </p:sp>
    </p:spTree>
    <p:extLst>
      <p:ext uri="{BB962C8B-B14F-4D97-AF65-F5344CB8AC3E}">
        <p14:creationId xmlns:p14="http://schemas.microsoft.com/office/powerpoint/2010/main" val="3962366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Anti-social behavior</a:t>
            </a:r>
          </a:p>
        </p:txBody>
      </p:sp>
      <p:sp>
        <p:nvSpPr>
          <p:cNvPr id="3" name="Content Placeholder 2"/>
          <p:cNvSpPr>
            <a:spLocks noGrp="1"/>
          </p:cNvSpPr>
          <p:nvPr>
            <p:ph sz="quarter" idx="1"/>
          </p:nvPr>
        </p:nvSpPr>
        <p:spPr/>
        <p:txBody>
          <a:bodyPr>
            <a:normAutofit/>
          </a:bodyPr>
          <a:lstStyle/>
          <a:p>
            <a:endParaRPr lang="en-US" sz="1600" dirty="0"/>
          </a:p>
          <a:p>
            <a:endParaRPr lang="en-US" sz="1600" dirty="0"/>
          </a:p>
          <a:p>
            <a:endParaRPr lang="en-US" sz="1600" dirty="0"/>
          </a:p>
          <a:p>
            <a:r>
              <a:rPr lang="en-US" sz="1600" dirty="0"/>
              <a:t>Another challenge that prison administrators may face from prisoners with personality disorders is their anti-social behavior. </a:t>
            </a:r>
          </a:p>
          <a:p>
            <a:endParaRPr lang="en-US" sz="1600" dirty="0"/>
          </a:p>
          <a:p>
            <a:r>
              <a:rPr lang="en-US" sz="1600" dirty="0"/>
              <a:t>Difficult for administrators to achieve this objective with an individual who is reluctant to cooperate.</a:t>
            </a:r>
          </a:p>
          <a:p>
            <a:endParaRPr lang="en-US" sz="1600" dirty="0"/>
          </a:p>
          <a:p>
            <a:r>
              <a:rPr lang="en-US" sz="1600" dirty="0"/>
              <a:t>Constantly harassed making their time within prison walls a living hell. </a:t>
            </a:r>
          </a:p>
          <a:p>
            <a:endParaRPr lang="en-US" sz="1600" dirty="0"/>
          </a:p>
          <a:p>
            <a:r>
              <a:rPr lang="en-US" sz="1600" dirty="0"/>
              <a:t>Administrators are responsible for the inmates’ well-being.</a:t>
            </a:r>
          </a:p>
          <a:p>
            <a:endParaRPr lang="en-US" sz="1600" dirty="0"/>
          </a:p>
          <a:p>
            <a:r>
              <a:rPr lang="en-US" sz="1600" dirty="0"/>
              <a:t>Inmates with borderline personality disorder may also exhibit impulsive behavior. </a:t>
            </a:r>
          </a:p>
        </p:txBody>
      </p:sp>
    </p:spTree>
    <p:extLst>
      <p:ext uri="{BB962C8B-B14F-4D97-AF65-F5344CB8AC3E}">
        <p14:creationId xmlns:p14="http://schemas.microsoft.com/office/powerpoint/2010/main" val="3659994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Anti-social behavior </a:t>
            </a:r>
            <a:r>
              <a:rPr lang="en-US" b="1" dirty="0" err="1"/>
              <a:t>Con’t</a:t>
            </a:r>
            <a:endParaRPr lang="en-US" dirty="0"/>
          </a:p>
        </p:txBody>
      </p:sp>
      <p:sp>
        <p:nvSpPr>
          <p:cNvPr id="3" name="Content Placeholder 2"/>
          <p:cNvSpPr>
            <a:spLocks noGrp="1"/>
          </p:cNvSpPr>
          <p:nvPr>
            <p:ph sz="quarter" idx="1"/>
          </p:nvPr>
        </p:nvSpPr>
        <p:spPr/>
        <p:txBody>
          <a:bodyPr>
            <a:normAutofit/>
          </a:bodyPr>
          <a:lstStyle/>
          <a:p>
            <a:endParaRPr lang="en-US" sz="1600" dirty="0"/>
          </a:p>
          <a:p>
            <a:endParaRPr lang="en-US" sz="1600" dirty="0"/>
          </a:p>
          <a:p>
            <a:endParaRPr lang="en-US" sz="1600" dirty="0"/>
          </a:p>
          <a:p>
            <a:endParaRPr lang="en-US" sz="1600" dirty="0"/>
          </a:p>
          <a:p>
            <a:endParaRPr lang="en-US" sz="1600" dirty="0"/>
          </a:p>
          <a:p>
            <a:r>
              <a:rPr lang="en-US" sz="1600" dirty="0"/>
              <a:t>Personality disorders also tend to prompt inmates to engage in self-harming behaviors .</a:t>
            </a:r>
          </a:p>
          <a:p>
            <a:endParaRPr lang="en-US" sz="1600" dirty="0"/>
          </a:p>
          <a:p>
            <a:r>
              <a:rPr lang="en-US" sz="1600" dirty="0"/>
              <a:t>Such behavior is bound to cause alarm amongst not only their fellow inmates but also the members of staff.</a:t>
            </a:r>
          </a:p>
          <a:p>
            <a:endParaRPr lang="en-US" sz="1600" dirty="0"/>
          </a:p>
          <a:p>
            <a:r>
              <a:rPr lang="en-US" sz="1600" dirty="0"/>
              <a:t>They may also prompt other inmates to start harming themselves which inconveniences administrators as they run their prisons.</a:t>
            </a:r>
          </a:p>
          <a:p>
            <a:endParaRPr lang="en-US" sz="1600" dirty="0"/>
          </a:p>
        </p:txBody>
      </p:sp>
    </p:spTree>
    <p:extLst>
      <p:ext uri="{BB962C8B-B14F-4D97-AF65-F5344CB8AC3E}">
        <p14:creationId xmlns:p14="http://schemas.microsoft.com/office/powerpoint/2010/main" val="2949417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Drugs and Substance Abuse </a:t>
            </a:r>
          </a:p>
        </p:txBody>
      </p:sp>
      <p:sp>
        <p:nvSpPr>
          <p:cNvPr id="3" name="Content Placeholder 2"/>
          <p:cNvSpPr>
            <a:spLocks noGrp="1"/>
          </p:cNvSpPr>
          <p:nvPr>
            <p:ph sz="quarter" idx="1"/>
          </p:nvPr>
        </p:nvSpPr>
        <p:spPr>
          <a:xfrm>
            <a:off x="301752" y="1527048"/>
            <a:ext cx="8503920" cy="530352"/>
          </a:xfrm>
        </p:spPr>
        <p:txBody>
          <a:bodyPr>
            <a:normAutofit/>
          </a:bodyPr>
          <a:lstStyle/>
          <a:p>
            <a:r>
              <a:rPr lang="en-US" sz="1600" dirty="0"/>
              <a:t>Drugs and substance abuse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1179" y="2438400"/>
            <a:ext cx="3284538" cy="2308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04800" y="5105400"/>
            <a:ext cx="8839200" cy="523220"/>
          </a:xfrm>
          <a:prstGeom prst="rect">
            <a:avLst/>
          </a:prstGeom>
        </p:spPr>
        <p:txBody>
          <a:bodyPr wrap="square">
            <a:spAutoFit/>
          </a:bodyPr>
          <a:lstStyle/>
          <a:p>
            <a:r>
              <a:rPr lang="en-US" sz="1400" i="1" dirty="0"/>
              <a:t>Figure 2: Drug Use in Prisons (Source: http://www.thaiprisonlife.com/photos/drug-use-in-prison-caught-on-mobile-phones/)</a:t>
            </a:r>
          </a:p>
        </p:txBody>
      </p:sp>
    </p:spTree>
    <p:extLst>
      <p:ext uri="{BB962C8B-B14F-4D97-AF65-F5344CB8AC3E}">
        <p14:creationId xmlns:p14="http://schemas.microsoft.com/office/powerpoint/2010/main" val="3507239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Drugs and Substance Abuse </a:t>
            </a:r>
            <a:r>
              <a:rPr lang="en-US" b="1" dirty="0" err="1"/>
              <a:t>Con’t</a:t>
            </a:r>
            <a:endParaRPr lang="en-US" dirty="0"/>
          </a:p>
        </p:txBody>
      </p:sp>
      <p:sp>
        <p:nvSpPr>
          <p:cNvPr id="3" name="Content Placeholder 2"/>
          <p:cNvSpPr>
            <a:spLocks noGrp="1"/>
          </p:cNvSpPr>
          <p:nvPr>
            <p:ph sz="quarter" idx="1"/>
          </p:nvPr>
        </p:nvSpPr>
        <p:spPr/>
        <p:txBody>
          <a:bodyPr>
            <a:normAutofit/>
          </a:bodyPr>
          <a:lstStyle/>
          <a:p>
            <a:endParaRPr lang="en-US" sz="1600" dirty="0"/>
          </a:p>
          <a:p>
            <a:endParaRPr lang="en-US" sz="1600" dirty="0"/>
          </a:p>
          <a:p>
            <a:endParaRPr lang="en-US" sz="1600" dirty="0"/>
          </a:p>
          <a:p>
            <a:r>
              <a:rPr lang="en-US" sz="1600" dirty="0"/>
              <a:t>Drugs and substance abuse is one of the most prominent factors that land people in jail. </a:t>
            </a:r>
          </a:p>
          <a:p>
            <a:endParaRPr lang="en-US" sz="1600" dirty="0"/>
          </a:p>
          <a:p>
            <a:r>
              <a:rPr lang="en-US" sz="1600" dirty="0"/>
              <a:t>Prove that the prison reform system is failing to carry out its mandate as expected. </a:t>
            </a:r>
          </a:p>
          <a:p>
            <a:endParaRPr lang="en-US" sz="1600" dirty="0"/>
          </a:p>
          <a:p>
            <a:r>
              <a:rPr lang="en-US" sz="1600" dirty="0"/>
              <a:t>drugs interfere with the reasoning capacity of human beings and lead people to do irrational things. </a:t>
            </a:r>
          </a:p>
          <a:p>
            <a:endParaRPr lang="en-US" sz="1600" dirty="0"/>
          </a:p>
          <a:p>
            <a:r>
              <a:rPr lang="en-US" sz="1600" dirty="0"/>
              <a:t>When drug abuse becomes a culture in any prison, it becomes very difficult for wardens and other officers to perform their work effectively. </a:t>
            </a:r>
          </a:p>
          <a:p>
            <a:endParaRPr lang="en-US" sz="1600" dirty="0"/>
          </a:p>
        </p:txBody>
      </p:sp>
    </p:spTree>
    <p:extLst>
      <p:ext uri="{BB962C8B-B14F-4D97-AF65-F5344CB8AC3E}">
        <p14:creationId xmlns:p14="http://schemas.microsoft.com/office/powerpoint/2010/main" val="2580672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Treating  incarcerated individuals</a:t>
            </a:r>
          </a:p>
        </p:txBody>
      </p:sp>
      <p:sp>
        <p:nvSpPr>
          <p:cNvPr id="3" name="Content Placeholder 2"/>
          <p:cNvSpPr>
            <a:spLocks noGrp="1"/>
          </p:cNvSpPr>
          <p:nvPr>
            <p:ph sz="quarter" idx="1"/>
          </p:nvPr>
        </p:nvSpPr>
        <p:spPr/>
        <p:txBody>
          <a:bodyPr>
            <a:normAutofit/>
          </a:bodyPr>
          <a:lstStyle/>
          <a:p>
            <a:r>
              <a:rPr lang="en-US" sz="1600" dirty="0"/>
              <a:t>Treat incarcerated individuals with personality disorders as criminals or like mentally challenged persons. </a:t>
            </a:r>
          </a:p>
          <a:p>
            <a:endParaRPr lang="en-US" sz="1600" dirty="0"/>
          </a:p>
          <a:p>
            <a:r>
              <a:rPr lang="en-US" sz="1600" dirty="0"/>
              <a:t>The law does not provide inmates with personality disorders with the exclusive right to access medical attention like other prisoners with varying health conditions.</a:t>
            </a:r>
          </a:p>
          <a:p>
            <a:endParaRPr lang="en-US" sz="1600" dirty="0"/>
          </a:p>
          <a:p>
            <a:r>
              <a:rPr lang="en-US" sz="1600" dirty="0"/>
              <a:t>There is little screening done to identify individuals with personality disorders, and even after that happens, there is no separate accommodation granted to the said individuals given the level of risk that they pose to their fellow inmates. </a:t>
            </a:r>
          </a:p>
          <a:p>
            <a:endParaRPr lang="en-US" sz="1600" dirty="0"/>
          </a:p>
          <a:p>
            <a:r>
              <a:rPr lang="en-US" sz="1600" dirty="0"/>
              <a:t>There are no special considerations made within the criminal justice system intended at addressing the needs of inmates with personality disorders.</a:t>
            </a:r>
          </a:p>
        </p:txBody>
      </p:sp>
    </p:spTree>
    <p:extLst>
      <p:ext uri="{BB962C8B-B14F-4D97-AF65-F5344CB8AC3E}">
        <p14:creationId xmlns:p14="http://schemas.microsoft.com/office/powerpoint/2010/main" val="1339606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Identification of Inmates </a:t>
            </a: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599" y="2362200"/>
            <a:ext cx="2620963" cy="2149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78904" y="4865132"/>
            <a:ext cx="8839200" cy="738664"/>
          </a:xfrm>
          <a:prstGeom prst="rect">
            <a:avLst/>
          </a:prstGeom>
        </p:spPr>
        <p:txBody>
          <a:bodyPr wrap="square">
            <a:spAutoFit/>
          </a:bodyPr>
          <a:lstStyle/>
          <a:p>
            <a:r>
              <a:rPr lang="en-US" sz="1400" i="1" dirty="0"/>
              <a:t>Figure 3: Use of Force on a Mentally Unstable Inmate </a:t>
            </a:r>
            <a:r>
              <a:rPr lang="en-US" sz="1400" dirty="0"/>
              <a:t>(Source: https://www.hrw.org/report/2015/05/12/callous-and-cruel/use-force-against-inmates-mental-disabilities-us-jails-and#)</a:t>
            </a:r>
          </a:p>
        </p:txBody>
      </p:sp>
    </p:spTree>
    <p:extLst>
      <p:ext uri="{BB962C8B-B14F-4D97-AF65-F5344CB8AC3E}">
        <p14:creationId xmlns:p14="http://schemas.microsoft.com/office/powerpoint/2010/main" val="1306030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Identification of Inmates </a:t>
            </a:r>
            <a:r>
              <a:rPr lang="en-US" b="1" dirty="0" err="1"/>
              <a:t>Con’t</a:t>
            </a:r>
            <a:endParaRPr lang="en-US" b="1" dirty="0"/>
          </a:p>
        </p:txBody>
      </p:sp>
      <p:sp>
        <p:nvSpPr>
          <p:cNvPr id="3" name="Content Placeholder 2"/>
          <p:cNvSpPr>
            <a:spLocks noGrp="1"/>
          </p:cNvSpPr>
          <p:nvPr>
            <p:ph sz="quarter" idx="1"/>
          </p:nvPr>
        </p:nvSpPr>
        <p:spPr/>
        <p:txBody>
          <a:bodyPr>
            <a:normAutofit/>
          </a:bodyPr>
          <a:lstStyle/>
          <a:p>
            <a:r>
              <a:rPr lang="en-US" sz="1600" dirty="0"/>
              <a:t>Individuals with personality disorders tend to act out and engage in various forms of mischief. </a:t>
            </a:r>
          </a:p>
          <a:p>
            <a:endParaRPr lang="en-US" sz="1600" dirty="0"/>
          </a:p>
          <a:p>
            <a:r>
              <a:rPr lang="en-US" sz="1600" dirty="0"/>
              <a:t>Consequently, rather than prescribing psychiatric help for the individual, disciplinary measures, such as solitary confinement, are often taken against the said individuals. </a:t>
            </a:r>
          </a:p>
          <a:p>
            <a:endParaRPr lang="en-US" sz="1600" dirty="0"/>
          </a:p>
          <a:p>
            <a:r>
              <a:rPr lang="en-US" sz="1600" dirty="0"/>
              <a:t>A conflict of interest between the confidentiality of the inmate regarding the data gathered from a psychiatric evaluation and the need for prison officials to assess the said individual’s status arises. </a:t>
            </a:r>
          </a:p>
          <a:p>
            <a:endParaRPr lang="en-US" sz="1600" dirty="0"/>
          </a:p>
          <a:p>
            <a:r>
              <a:rPr lang="en-US" sz="1600" dirty="0"/>
              <a:t>The official infringes on the confidentiality of the inmate, which gives rise to violent situations.</a:t>
            </a:r>
          </a:p>
        </p:txBody>
      </p:sp>
    </p:spTree>
    <p:extLst>
      <p:ext uri="{BB962C8B-B14F-4D97-AF65-F5344CB8AC3E}">
        <p14:creationId xmlns:p14="http://schemas.microsoft.com/office/powerpoint/2010/main" val="2698673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endParaRPr lang="en-US" dirty="0"/>
          </a:p>
        </p:txBody>
      </p:sp>
      <p:sp>
        <p:nvSpPr>
          <p:cNvPr id="3" name="Content Placeholder 2"/>
          <p:cNvSpPr>
            <a:spLocks noGrp="1"/>
          </p:cNvSpPr>
          <p:nvPr>
            <p:ph sz="quarter" idx="1"/>
          </p:nvPr>
        </p:nvSpPr>
        <p:spPr/>
        <p:txBody>
          <a:bodyPr>
            <a:normAutofit/>
          </a:bodyPr>
          <a:lstStyle/>
          <a:p>
            <a:r>
              <a:rPr lang="en-US" sz="1600" dirty="0"/>
              <a:t>Personality disorders are prevalent in prison systems. </a:t>
            </a:r>
          </a:p>
          <a:p>
            <a:endParaRPr lang="en-US" sz="1600" dirty="0"/>
          </a:p>
          <a:p>
            <a:r>
              <a:rPr lang="en-US" sz="1600" dirty="0"/>
              <a:t>Bring along numerous challenges to administrators. </a:t>
            </a:r>
          </a:p>
          <a:p>
            <a:endParaRPr lang="en-US" sz="1600" dirty="0"/>
          </a:p>
          <a:p>
            <a:r>
              <a:rPr lang="en-US" sz="1600" dirty="0"/>
              <a:t>The costs associated with treatment are usually prohibitive. </a:t>
            </a:r>
          </a:p>
          <a:p>
            <a:endParaRPr lang="en-US" sz="1600" dirty="0"/>
          </a:p>
          <a:p>
            <a:r>
              <a:rPr lang="en-US" sz="1600" dirty="0"/>
              <a:t>Such inmates also exhibit anti-social behavior which negatively impacts their well-being and that of their peers. </a:t>
            </a:r>
          </a:p>
          <a:p>
            <a:endParaRPr lang="en-US" sz="1600" dirty="0"/>
          </a:p>
          <a:p>
            <a:r>
              <a:rPr lang="en-US" sz="1600" dirty="0"/>
              <a:t>They act impulsively making it hard to predict their next course of action, and they also have a tendency to abuse drugs, which can explode into an epidemic. </a:t>
            </a:r>
          </a:p>
          <a:p>
            <a:endParaRPr lang="en-US" sz="1600" dirty="0"/>
          </a:p>
          <a:p>
            <a:r>
              <a:rPr lang="en-US" sz="1600" dirty="0"/>
              <a:t>The inmates can also be deceitful and apply malingering techniques which can prove hard to identify.</a:t>
            </a:r>
          </a:p>
        </p:txBody>
      </p:sp>
    </p:spTree>
    <p:extLst>
      <p:ext uri="{BB962C8B-B14F-4D97-AF65-F5344CB8AC3E}">
        <p14:creationId xmlns:p14="http://schemas.microsoft.com/office/powerpoint/2010/main" val="4022638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References</a:t>
            </a:r>
          </a:p>
        </p:txBody>
      </p:sp>
      <p:sp>
        <p:nvSpPr>
          <p:cNvPr id="3" name="Content Placeholder 2"/>
          <p:cNvSpPr>
            <a:spLocks noGrp="1"/>
          </p:cNvSpPr>
          <p:nvPr>
            <p:ph sz="quarter" idx="1"/>
          </p:nvPr>
        </p:nvSpPr>
        <p:spPr/>
        <p:txBody>
          <a:bodyPr>
            <a:normAutofit/>
          </a:bodyPr>
          <a:lstStyle/>
          <a:p>
            <a:endParaRPr lang="en-US" sz="1600" dirty="0"/>
          </a:p>
          <a:p>
            <a:endParaRPr lang="en-US" sz="1600" dirty="0"/>
          </a:p>
          <a:p>
            <a:r>
              <a:rPr lang="en-US" sz="1600" dirty="0"/>
              <a:t>Conn, C., Warden, R., </a:t>
            </a:r>
            <a:r>
              <a:rPr lang="en-US" sz="1600" dirty="0" err="1"/>
              <a:t>Stuewig</a:t>
            </a:r>
            <a:r>
              <a:rPr lang="en-US" sz="1600" dirty="0"/>
              <a:t>, J., Kim, E. H., </a:t>
            </a:r>
            <a:r>
              <a:rPr lang="en-US" sz="1600" dirty="0" err="1"/>
              <a:t>Harty</a:t>
            </a:r>
            <a:r>
              <a:rPr lang="en-US" sz="1600" dirty="0"/>
              <a:t>, L., Hastings, M., &amp; Tangney, J. P. (2016). Borderline personality disorder among jail inmates: How common and how distinct?. </a:t>
            </a:r>
            <a:r>
              <a:rPr lang="en-US" sz="1600" i="1" dirty="0"/>
              <a:t>Corrections Compendium</a:t>
            </a:r>
            <a:r>
              <a:rPr lang="en-US" sz="1600" dirty="0"/>
              <a:t>, </a:t>
            </a:r>
            <a:r>
              <a:rPr lang="en-US" sz="1600" i="1" dirty="0"/>
              <a:t>35</a:t>
            </a:r>
            <a:r>
              <a:rPr lang="en-US" sz="1600" dirty="0"/>
              <a:t>(4), 6-13.</a:t>
            </a:r>
          </a:p>
          <a:p>
            <a:endParaRPr lang="en-US" sz="1600" dirty="0"/>
          </a:p>
          <a:p>
            <a:r>
              <a:rPr lang="en-US" sz="1600" dirty="0"/>
              <a:t>Daniel, A. E. (2007). Care of the mentally ill in prisons: Challenges and solutions. </a:t>
            </a:r>
            <a:r>
              <a:rPr lang="en-US" sz="1600" i="1" dirty="0"/>
              <a:t>The Journal of the American Academy of Psychiatry and the Law, 35</a:t>
            </a:r>
            <a:r>
              <a:rPr lang="en-US" sz="1600" dirty="0"/>
              <a:t>(4), 406-410.</a:t>
            </a:r>
          </a:p>
          <a:p>
            <a:endParaRPr lang="en-US" sz="1600" dirty="0"/>
          </a:p>
          <a:p>
            <a:r>
              <a:rPr lang="en-US" sz="1600" dirty="0"/>
              <a:t>Konrad, N., &amp; </a:t>
            </a:r>
            <a:r>
              <a:rPr lang="en-US" sz="1600" dirty="0" err="1"/>
              <a:t>Opitz-Welke</a:t>
            </a:r>
            <a:r>
              <a:rPr lang="en-US" sz="1600" dirty="0"/>
              <a:t>, A. (2014). The challenges of treating the mentally ill in a prison setting: the European perspective. </a:t>
            </a:r>
            <a:r>
              <a:rPr lang="en-US" sz="1600" i="1" dirty="0"/>
              <a:t>Clinical Practice</a:t>
            </a:r>
            <a:r>
              <a:rPr lang="en-US" sz="1600" dirty="0"/>
              <a:t>, </a:t>
            </a:r>
            <a:r>
              <a:rPr lang="en-US" sz="1600" i="1" dirty="0"/>
              <a:t>11</a:t>
            </a:r>
            <a:r>
              <a:rPr lang="en-US" sz="1600" dirty="0"/>
              <a:t>(5), 517-523.</a:t>
            </a:r>
          </a:p>
          <a:p>
            <a:endParaRPr lang="en-US" sz="1600" dirty="0"/>
          </a:p>
          <a:p>
            <a:r>
              <a:rPr lang="en-US" sz="1600" dirty="0" err="1"/>
              <a:t>Pittaro</a:t>
            </a:r>
            <a:r>
              <a:rPr lang="en-US" sz="1600" dirty="0"/>
              <a:t>, M. (2015, September 22). The challenges of incarcerating mentally ill inmates. Retrieved from https://inpublicsafety.com/2015/12/the-challenges-of-incarcerating-mentally-ill-inmates/</a:t>
            </a:r>
          </a:p>
          <a:p>
            <a:pPr marL="0" indent="0">
              <a:buNone/>
            </a:pPr>
            <a:endParaRPr lang="en-US" dirty="0"/>
          </a:p>
        </p:txBody>
      </p:sp>
    </p:spTree>
    <p:extLst>
      <p:ext uri="{BB962C8B-B14F-4D97-AF65-F5344CB8AC3E}">
        <p14:creationId xmlns:p14="http://schemas.microsoft.com/office/powerpoint/2010/main" val="217650921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107</TotalTime>
  <Words>965</Words>
  <Application>Microsoft Macintosh PowerPoint</Application>
  <PresentationFormat>On-screen Show (4:3)</PresentationFormat>
  <Paragraphs>119</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Georgia</vt:lpstr>
      <vt:lpstr>Wingdings</vt:lpstr>
      <vt:lpstr>Wingdings 2</vt:lpstr>
      <vt:lpstr>Civic</vt:lpstr>
      <vt:lpstr>The Challenges of Managing Inmates with Personality Disorders </vt:lpstr>
      <vt:lpstr>Introduction</vt:lpstr>
      <vt:lpstr>Challenges</vt:lpstr>
      <vt:lpstr>Cost of their treatment</vt:lpstr>
      <vt:lpstr>Cost of their treatment Con’t </vt:lpstr>
      <vt:lpstr>Anti-social behavior</vt:lpstr>
      <vt:lpstr>Anti-social behavior Con’t</vt:lpstr>
      <vt:lpstr>Drugs and Substance Abuse </vt:lpstr>
      <vt:lpstr>Drugs and Substance Abuse Con’t</vt:lpstr>
      <vt:lpstr>Treating  incarcerated individuals</vt:lpstr>
      <vt:lpstr>Identification of Inmates </vt:lpstr>
      <vt:lpstr>Identification of Inmates Con’t</vt:lpstr>
      <vt:lpstr>Conclusion</vt:lpstr>
      <vt:lpstr>References</vt:lpstr>
    </vt:vector>
  </TitlesOfParts>
  <Company>Houston Police Department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Challenges of Managing Inmates with Personality Disorders</dc:title>
  <dc:creator>HPD User</dc:creator>
  <cp:lastModifiedBy>Esmeralda Garza</cp:lastModifiedBy>
  <cp:revision>12</cp:revision>
  <dcterms:created xsi:type="dcterms:W3CDTF">2019-03-01T12:50:47Z</dcterms:created>
  <dcterms:modified xsi:type="dcterms:W3CDTF">2020-03-06T01:16:43Z</dcterms:modified>
</cp:coreProperties>
</file>